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ebm" ContentType="video/webm"/>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60" r:id="rId3"/>
    <p:sldId id="258" r:id="rId4"/>
    <p:sldId id="262" r:id="rId5"/>
    <p:sldId id="263" r:id="rId6"/>
    <p:sldId id="264" r:id="rId7"/>
    <p:sldId id="265" r:id="rId8"/>
    <p:sldId id="267" r:id="rId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ECF30E0-EB48-3CD5-1EA0-5D1C3CE7595C}" v="314" dt="2024-12-11T17:28:57.80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84" autoAdjust="0"/>
    <p:restoredTop sz="94660"/>
  </p:normalViewPr>
  <p:slideViewPr>
    <p:cSldViewPr snapToGrid="0">
      <p:cViewPr varScale="1">
        <p:scale>
          <a:sx n="71" d="100"/>
          <a:sy n="71" d="100"/>
        </p:scale>
        <p:origin x="66" y="72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microsoft.com/office/2015/10/relationships/revisionInfo" Target="revisionInfo.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B61BEF0D-F0BB-DE4B-95CE-6DB70DBA9567}" type="datetimeFigureOut">
              <a:rPr lang="en-US" dirty="0"/>
              <a:pPr/>
              <a:t>12/11/2024</a:t>
            </a:fld>
            <a:endParaRPr lang="en-US" dirty="0"/>
          </a:p>
        </p:txBody>
      </p:sp>
      <p:sp>
        <p:nvSpPr>
          <p:cNvPr id="5" name="Footer Placeholder 4"/>
          <p:cNvSpPr>
            <a:spLocks noGrp="1"/>
          </p:cNvSpPr>
          <p:nvPr>
            <p:ph type="ftr" sz="quarter" idx="11"/>
          </p:nvPr>
        </p:nvSpPr>
        <p:spPr>
          <a:xfrm>
            <a:off x="2692397" y="5037663"/>
            <a:ext cx="5214635" cy="279400"/>
          </a:xfrm>
        </p:spPr>
        <p:txBody>
          <a:bodyPr/>
          <a:lstStyle/>
          <a:p>
            <a:endParaRPr lang="en-US" dirty="0"/>
          </a:p>
        </p:txBody>
      </p:sp>
      <p:sp>
        <p:nvSpPr>
          <p:cNvPr id="6" name="Slide Number Placeholder 5"/>
          <p:cNvSpPr>
            <a:spLocks noGrp="1"/>
          </p:cNvSpPr>
          <p:nvPr>
            <p:ph type="sldNum" sz="quarter" idx="12"/>
          </p:nvPr>
        </p:nvSpPr>
        <p:spPr>
          <a:xfrm>
            <a:off x="8956900" y="5037663"/>
            <a:ext cx="551167" cy="279400"/>
          </a:xfrm>
        </p:spPr>
        <p:txBody>
          <a:bodyPr/>
          <a:lstStyle/>
          <a:p>
            <a:fld id="{D57F1E4F-1CFF-5643-939E-217C01CDF565}" type="slidenum">
              <a:rPr lang="en-US" dirty="0"/>
              <a:pPr/>
              <a:t>‹#›</a:t>
            </a:fld>
            <a:endParaRPr lang="en-US" dirty="0"/>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12/11/2024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12/11/2024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12/11/2024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12/11/2024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12/11/2024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12/11/2024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12/11/2024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12/11/2024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2647F38-B617-4D2F-AE0A-013F0C4D2C57}" type="datetimeFigureOut">
              <a:rPr lang="en-US" dirty="0"/>
              <a:t>12/11/2024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97799C9-84D9-46D2-A11E-BCF8A720529D}"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12/11/2024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5BFA754-D5C3-4E66-96A6-867B257F58DC}" type="datetimeFigureOut">
              <a:rPr lang="en-US" dirty="0"/>
              <a:t>12/11/2024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D84065D-F351-4B03-BD91-D8A6B8D4B362}"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12/11/2024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12/11/2024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12/11/2024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12/11/2024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12/11/2024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12/11/2024</a:t>
            </a:fld>
            <a:endParaRPr lang="en-US" dirty="0"/>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68" r:id="rId2"/>
    <p:sldLayoutId id="2147483651" r:id="rId3"/>
    <p:sldLayoutId id="2147483669"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webm"/><Relationship Id="rId1" Type="http://schemas.microsoft.com/office/2007/relationships/media" Target="../media/media1.webm"/><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err="1"/>
              <a:t>TaskPilot</a:t>
            </a:r>
          </a:p>
        </p:txBody>
      </p:sp>
      <p:sp>
        <p:nvSpPr>
          <p:cNvPr id="3" name="Subtitle 2"/>
          <p:cNvSpPr>
            <a:spLocks noGrp="1"/>
          </p:cNvSpPr>
          <p:nvPr>
            <p:ph type="subTitle" idx="1"/>
          </p:nvPr>
        </p:nvSpPr>
        <p:spPr/>
        <p:txBody>
          <a:bodyPr/>
          <a:lstStyle/>
          <a:p>
            <a:r>
              <a:rPr lang="en-US" dirty="0"/>
              <a:t>By: Russell Addo</a:t>
            </a:r>
          </a:p>
          <a:p>
            <a:endParaRPr lang="en-US" dirty="0"/>
          </a:p>
        </p:txBody>
      </p:sp>
    </p:spTree>
    <p:extLst>
      <p:ext uri="{BB962C8B-B14F-4D97-AF65-F5344CB8AC3E}">
        <p14:creationId xmlns:p14="http://schemas.microsoft.com/office/powerpoint/2010/main" val="2323670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56E22C-AF68-2432-F9D4-3CA02B40D259}"/>
              </a:ext>
            </a:extLst>
          </p:cNvPr>
          <p:cNvSpPr>
            <a:spLocks noGrp="1"/>
          </p:cNvSpPr>
          <p:nvPr>
            <p:ph type="title"/>
          </p:nvPr>
        </p:nvSpPr>
        <p:spPr/>
        <p:txBody>
          <a:bodyPr/>
          <a:lstStyle/>
          <a:p>
            <a:r>
              <a:rPr lang="en-US" dirty="0"/>
              <a:t>Objective </a:t>
            </a:r>
          </a:p>
        </p:txBody>
      </p:sp>
      <p:sp>
        <p:nvSpPr>
          <p:cNvPr id="3" name="Content Placeholder 2">
            <a:extLst>
              <a:ext uri="{FF2B5EF4-FFF2-40B4-BE49-F238E27FC236}">
                <a16:creationId xmlns:a16="http://schemas.microsoft.com/office/drawing/2014/main" id="{4B323246-EC66-8F7A-985C-E725A619177F}"/>
              </a:ext>
            </a:extLst>
          </p:cNvPr>
          <p:cNvSpPr>
            <a:spLocks noGrp="1"/>
          </p:cNvSpPr>
          <p:nvPr>
            <p:ph idx="1"/>
          </p:nvPr>
        </p:nvSpPr>
        <p:spPr/>
        <p:txBody>
          <a:bodyPr/>
          <a:lstStyle/>
          <a:p>
            <a:r>
              <a:rPr lang="en-US" sz="1600" dirty="0">
                <a:ea typeface="+mn-lt"/>
                <a:cs typeface="+mn-lt"/>
              </a:rPr>
              <a:t>The primary objective of this application is to allow users to efficiently manage their daily tasks while enabling them to monitor progress in a structured and user-friendly way. Designed specifically for individuals who seek a organized method to handle their responsibilities, the application facilitates listing, categorizing, and tracking the completion of tasks. It is tailored to offer a balance of simplicity and functionality, addressing the challenges users often face when trying to stay on top of their tasks.</a:t>
            </a:r>
            <a:endParaRPr lang="en-US" sz="1600" dirty="0">
              <a:latin typeface="Garamond" panose="02020404030301010803"/>
              <a:cs typeface="Arial"/>
            </a:endParaRPr>
          </a:p>
          <a:p>
            <a:pPr>
              <a:buSzPct val="114999"/>
            </a:pPr>
            <a:r>
              <a:rPr lang="en-US" sz="1600" dirty="0">
                <a:ea typeface="+mn-lt"/>
                <a:cs typeface="+mn-lt"/>
              </a:rPr>
              <a:t>Many existing task management applications fall short of meeting user needs, either because they are overly complicated or lack essential features such as progress tracking. This tool fills that gap by offering a straightforward, intuitive system that combines task management with clear progress indicators. By doing so, it not only helps users remain organized but also provides them with the motivation to complete their tasks and achieve their goals. Whether managing work-related projects or personal to-do lists, this application delivers a practical solution for individuals aiming to boost their productivity and maintain better control over their daily activities.</a:t>
            </a:r>
            <a:endParaRPr lang="en-US" sz="1600" dirty="0"/>
          </a:p>
          <a:p>
            <a:pPr>
              <a:buSzPct val="114999"/>
            </a:pPr>
            <a:endParaRPr lang="en-US" sz="1200" dirty="0">
              <a:latin typeface="Arial"/>
              <a:cs typeface="Arial"/>
            </a:endParaRPr>
          </a:p>
        </p:txBody>
      </p:sp>
    </p:spTree>
    <p:extLst>
      <p:ext uri="{BB962C8B-B14F-4D97-AF65-F5344CB8AC3E}">
        <p14:creationId xmlns:p14="http://schemas.microsoft.com/office/powerpoint/2010/main" val="885873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816907-FC3A-2F8E-0E6E-BDFFC5C91F1E}"/>
              </a:ext>
            </a:extLst>
          </p:cNvPr>
          <p:cNvSpPr>
            <a:spLocks noGrp="1"/>
          </p:cNvSpPr>
          <p:nvPr>
            <p:ph type="title"/>
          </p:nvPr>
        </p:nvSpPr>
        <p:spPr/>
        <p:txBody>
          <a:bodyPr/>
          <a:lstStyle/>
          <a:p>
            <a:r>
              <a:rPr lang="en-US" dirty="0"/>
              <a:t> Demonstration of App</a:t>
            </a:r>
          </a:p>
        </p:txBody>
      </p:sp>
      <p:pic>
        <p:nvPicPr>
          <p:cNvPr id="3" name="screen-capture (10)">
            <a:hlinkClick r:id="" action="ppaction://media"/>
            <a:extLst>
              <a:ext uri="{FF2B5EF4-FFF2-40B4-BE49-F238E27FC236}">
                <a16:creationId xmlns:a16="http://schemas.microsoft.com/office/drawing/2014/main" id="{3649AD2E-A0C5-ECD1-361E-758DE97F8E93}"/>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050585" y="2474296"/>
            <a:ext cx="6008963" cy="3679011"/>
          </a:xfrm>
          <a:prstGeom prst="rect">
            <a:avLst/>
          </a:prstGeom>
          <a:ln>
            <a:solidFill>
              <a:srgbClr val="4472C4"/>
            </a:solidFill>
          </a:ln>
        </p:spPr>
      </p:pic>
    </p:spTree>
    <p:extLst>
      <p:ext uri="{BB962C8B-B14F-4D97-AF65-F5344CB8AC3E}">
        <p14:creationId xmlns:p14="http://schemas.microsoft.com/office/powerpoint/2010/main" val="2463184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C0ABB-4D23-6FE2-9DAD-2D137D221660}"/>
              </a:ext>
            </a:extLst>
          </p:cNvPr>
          <p:cNvSpPr>
            <a:spLocks noGrp="1"/>
          </p:cNvSpPr>
          <p:nvPr>
            <p:ph type="title"/>
          </p:nvPr>
        </p:nvSpPr>
        <p:spPr/>
        <p:txBody>
          <a:bodyPr>
            <a:normAutofit/>
          </a:bodyPr>
          <a:lstStyle/>
          <a:p>
            <a:r>
              <a:rPr lang="en-US" dirty="0"/>
              <a:t>Core Features</a:t>
            </a:r>
          </a:p>
        </p:txBody>
      </p:sp>
      <p:sp>
        <p:nvSpPr>
          <p:cNvPr id="3" name="Content Placeholder 2">
            <a:extLst>
              <a:ext uri="{FF2B5EF4-FFF2-40B4-BE49-F238E27FC236}">
                <a16:creationId xmlns:a16="http://schemas.microsoft.com/office/drawing/2014/main" id="{F6F49662-DDBF-2697-E94B-97D0B5645814}"/>
              </a:ext>
            </a:extLst>
          </p:cNvPr>
          <p:cNvSpPr>
            <a:spLocks noGrp="1"/>
          </p:cNvSpPr>
          <p:nvPr>
            <p:ph idx="1"/>
          </p:nvPr>
        </p:nvSpPr>
        <p:spPr/>
        <p:txBody>
          <a:bodyPr>
            <a:normAutofit fontScale="92500" lnSpcReduction="20000"/>
          </a:bodyPr>
          <a:lstStyle/>
          <a:p>
            <a:pPr marL="0" indent="0">
              <a:buNone/>
            </a:pPr>
            <a:endParaRPr lang="en-US" b="1" dirty="0"/>
          </a:p>
          <a:p>
            <a:r>
              <a:rPr lang="en-US" b="1" dirty="0">
                <a:ea typeface="+mn-lt"/>
                <a:cs typeface="+mn-lt"/>
              </a:rPr>
              <a:t>Task Management</a:t>
            </a:r>
            <a:r>
              <a:rPr lang="en-US" dirty="0">
                <a:ea typeface="+mn-lt"/>
                <a:cs typeface="+mn-lt"/>
              </a:rPr>
              <a:t>: The application allows users to seamlessly create, update, and delete tasks, ensuring they have complete control over their to-do lists. This feature provides the flexibility needed to adapt to changing priorities and keep task lists relevant and organized.</a:t>
            </a:r>
          </a:p>
          <a:p>
            <a:pPr>
              <a:buSzPct val="114999"/>
            </a:pPr>
            <a:r>
              <a:rPr lang="en-US" b="1" dirty="0">
                <a:ea typeface="+mn-lt"/>
                <a:cs typeface="+mn-lt"/>
              </a:rPr>
              <a:t>Progress Tracking</a:t>
            </a:r>
            <a:r>
              <a:rPr lang="en-US" dirty="0">
                <a:ea typeface="+mn-lt"/>
                <a:cs typeface="+mn-lt"/>
              </a:rPr>
              <a:t>: Users can easily visualize their progress on tasks, providing them with a clear sense of accomplishment. This feature helps maintain motivation by offering real-time feedback on completed tasks and progress made towards goals.</a:t>
            </a:r>
          </a:p>
          <a:p>
            <a:pPr>
              <a:buSzPct val="114999"/>
            </a:pPr>
            <a:r>
              <a:rPr lang="en-US" b="1" dirty="0">
                <a:ea typeface="+mn-lt"/>
                <a:cs typeface="+mn-lt"/>
              </a:rPr>
              <a:t>Calendar View</a:t>
            </a:r>
            <a:r>
              <a:rPr lang="en-US" dirty="0">
                <a:ea typeface="+mn-lt"/>
                <a:cs typeface="+mn-lt"/>
              </a:rPr>
              <a:t>: Tasks are displayed on a calendar interface, enabling users to plan their time effectively. By organizing tasks by date.</a:t>
            </a:r>
            <a:endParaRPr lang="en-US" dirty="0"/>
          </a:p>
          <a:p>
            <a:pPr>
              <a:buSzPct val="114999"/>
            </a:pPr>
            <a:endParaRPr lang="en-US" dirty="0"/>
          </a:p>
        </p:txBody>
      </p:sp>
    </p:spTree>
    <p:extLst>
      <p:ext uri="{BB962C8B-B14F-4D97-AF65-F5344CB8AC3E}">
        <p14:creationId xmlns:p14="http://schemas.microsoft.com/office/powerpoint/2010/main" val="11856927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2AC0F86-9A78-4E84-A4B4-ADB8B2629A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4AF78B9E-8BE2-4706-9377-A05FA25ABAB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12" name="Picture 11">
              <a:extLst>
                <a:ext uri="{FF2B5EF4-FFF2-40B4-BE49-F238E27FC236}">
                  <a16:creationId xmlns:a16="http://schemas.microsoft.com/office/drawing/2014/main" id="{32CDFDE2-4DB3-4623-BA21-187D1B710FB9}"/>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Rectangle 12">
              <a:extLst>
                <a:ext uri="{FF2B5EF4-FFF2-40B4-BE49-F238E27FC236}">
                  <a16:creationId xmlns:a16="http://schemas.microsoft.com/office/drawing/2014/main" id="{ED74B2AA-1443-4E9B-8462-F7F5B8525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4" name="Picture 13">
              <a:extLst>
                <a:ext uri="{FF2B5EF4-FFF2-40B4-BE49-F238E27FC236}">
                  <a16:creationId xmlns:a16="http://schemas.microsoft.com/office/drawing/2014/main" id="{9BB652B6-7300-49EC-9422-EF5342492AF1}"/>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5" name="Picture 14">
              <a:extLst>
                <a:ext uri="{FF2B5EF4-FFF2-40B4-BE49-F238E27FC236}">
                  <a16:creationId xmlns:a16="http://schemas.microsoft.com/office/drawing/2014/main" id="{D0909587-01DE-424D-A15F-DAA28CF2CD38}"/>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1">
            <a:extLst>
              <a:ext uri="{FF2B5EF4-FFF2-40B4-BE49-F238E27FC236}">
                <a16:creationId xmlns:a16="http://schemas.microsoft.com/office/drawing/2014/main" id="{7E2CC40B-7316-04D9-3257-0D86BB4646E5}"/>
              </a:ext>
            </a:extLst>
          </p:cNvPr>
          <p:cNvSpPr>
            <a:spLocks noGrp="1"/>
          </p:cNvSpPr>
          <p:nvPr>
            <p:ph type="title"/>
          </p:nvPr>
        </p:nvSpPr>
        <p:spPr>
          <a:xfrm>
            <a:off x="7535825" y="982132"/>
            <a:ext cx="3360772" cy="1303867"/>
          </a:xfrm>
        </p:spPr>
        <p:txBody>
          <a:bodyPr>
            <a:normAutofit/>
          </a:bodyPr>
          <a:lstStyle/>
          <a:p>
            <a:r>
              <a:rPr lang="en-US" dirty="0"/>
              <a:t>Backend </a:t>
            </a:r>
          </a:p>
        </p:txBody>
      </p:sp>
      <p:sp>
        <p:nvSpPr>
          <p:cNvPr id="17" name="Rectangle 16">
            <a:extLst>
              <a:ext uri="{FF2B5EF4-FFF2-40B4-BE49-F238E27FC236}">
                <a16:creationId xmlns:a16="http://schemas.microsoft.com/office/drawing/2014/main" id="{69A54E25-1C05-48E5-A5CC-3778C1D363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2643" y="1092200"/>
            <a:ext cx="5942687" cy="4515104"/>
          </a:xfrm>
          <a:prstGeom prst="rect">
            <a:avLst/>
          </a:prstGeom>
          <a:solidFill>
            <a:schemeClr val="bg1"/>
          </a:solidFill>
          <a:ln w="57150" cmpd="thickThin">
            <a:solidFill>
              <a:schemeClr val="tx1">
                <a:lumMod val="50000"/>
                <a:lumOff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screen shot of a computer program&#10;&#10;Description automatically generated">
            <a:extLst>
              <a:ext uri="{FF2B5EF4-FFF2-40B4-BE49-F238E27FC236}">
                <a16:creationId xmlns:a16="http://schemas.microsoft.com/office/drawing/2014/main" id="{86F7C019-1C2F-CAF8-B9ED-E80B06A0DCD1}"/>
              </a:ext>
            </a:extLst>
          </p:cNvPr>
          <p:cNvPicPr>
            <a:picLocks noChangeAspect="1"/>
          </p:cNvPicPr>
          <p:nvPr/>
        </p:nvPicPr>
        <p:blipFill>
          <a:blip r:embed="rId5"/>
          <a:srcRect l="3065" r="50081" b="-1"/>
          <a:stretch/>
        </p:blipFill>
        <p:spPr>
          <a:xfrm>
            <a:off x="1423807" y="1421332"/>
            <a:ext cx="5278777" cy="3858780"/>
          </a:xfrm>
          <a:prstGeom prst="rect">
            <a:avLst/>
          </a:prstGeom>
        </p:spPr>
      </p:pic>
      <p:cxnSp>
        <p:nvCxnSpPr>
          <p:cNvPr id="19" name="Straight Connector 18">
            <a:extLst>
              <a:ext uri="{FF2B5EF4-FFF2-40B4-BE49-F238E27FC236}">
                <a16:creationId xmlns:a16="http://schemas.microsoft.com/office/drawing/2014/main" id="{0E5D0023-B23E-4823-8D72-B07FFF8CAE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20089" y="2400639"/>
            <a:ext cx="3376508" cy="0"/>
          </a:xfrm>
          <a:prstGeom prst="line">
            <a:avLst/>
          </a:prstGeom>
        </p:spPr>
        <p:style>
          <a:lnRef idx="2">
            <a:schemeClr val="accent1"/>
          </a:lnRef>
          <a:fillRef idx="0">
            <a:schemeClr val="accent1"/>
          </a:fillRef>
          <a:effectRef idx="1">
            <a:schemeClr val="accent1"/>
          </a:effectRef>
          <a:fontRef idx="minor">
            <a:schemeClr val="tx1"/>
          </a:fontRef>
        </p:style>
      </p:cxnSp>
      <p:sp>
        <p:nvSpPr>
          <p:cNvPr id="3" name="Content Placeholder 2">
            <a:extLst>
              <a:ext uri="{FF2B5EF4-FFF2-40B4-BE49-F238E27FC236}">
                <a16:creationId xmlns:a16="http://schemas.microsoft.com/office/drawing/2014/main" id="{2E497617-C29A-66D4-3CBE-E3B5A5BB8AFC}"/>
              </a:ext>
            </a:extLst>
          </p:cNvPr>
          <p:cNvSpPr>
            <a:spLocks noGrp="1"/>
          </p:cNvSpPr>
          <p:nvPr>
            <p:ph idx="1"/>
          </p:nvPr>
        </p:nvSpPr>
        <p:spPr>
          <a:xfrm>
            <a:off x="7124234" y="2401195"/>
            <a:ext cx="4278506" cy="3941885"/>
          </a:xfrm>
        </p:spPr>
        <p:txBody>
          <a:bodyPr vert="horz" lIns="91440" tIns="45720" rIns="91440" bIns="45720" rtlCol="0" anchor="t">
            <a:noAutofit/>
          </a:bodyPr>
          <a:lstStyle/>
          <a:p>
            <a:pPr marL="0" indent="0">
              <a:lnSpc>
                <a:spcPct val="90000"/>
              </a:lnSpc>
              <a:buSzPct val="114999"/>
              <a:buNone/>
            </a:pPr>
            <a:r>
              <a:rPr lang="en-US" sz="1000" dirty="0">
                <a:latin typeface="Garamond"/>
                <a:ea typeface="+mn-lt"/>
                <a:cs typeface="+mn-lt"/>
              </a:rPr>
              <a:t>The backend code connects to a MongoDB database using Mongoose to store and retrieve data for users, tasks, and managers. The </a:t>
            </a:r>
            <a:r>
              <a:rPr lang="en-US" sz="1000" err="1">
                <a:latin typeface="Garamond"/>
                <a:ea typeface="Calibri"/>
                <a:cs typeface="Calibri"/>
              </a:rPr>
              <a:t>mongoose</a:t>
            </a:r>
            <a:r>
              <a:rPr lang="en-US" sz="1000" err="1">
                <a:latin typeface="Garamond"/>
                <a:ea typeface="+mn-lt"/>
                <a:cs typeface="+mn-lt"/>
              </a:rPr>
              <a:t>.connect</a:t>
            </a:r>
            <a:r>
              <a:rPr lang="en-US" sz="1000" dirty="0">
                <a:latin typeface="Garamond"/>
                <a:ea typeface="+mn-lt"/>
                <a:cs typeface="+mn-lt"/>
              </a:rPr>
              <a:t>() function ensures a stable database connection, allowing the app to perform CRUD operations. This is necessary for persistent data storage and managing tasks and users.</a:t>
            </a:r>
          </a:p>
          <a:p>
            <a:pPr marL="0" indent="0">
              <a:lnSpc>
                <a:spcPct val="90000"/>
              </a:lnSpc>
              <a:buSzPct val="114999"/>
              <a:buNone/>
            </a:pPr>
            <a:r>
              <a:rPr lang="en-US" sz="1000" dirty="0">
                <a:latin typeface="Garamond"/>
                <a:ea typeface="Calibri"/>
                <a:cs typeface="Calibri"/>
              </a:rPr>
              <a:t>User </a:t>
            </a:r>
            <a:r>
              <a:rPr lang="en-US" sz="1000" dirty="0">
                <a:latin typeface="Garamond"/>
                <a:ea typeface="+mn-lt"/>
                <a:cs typeface="+mn-lt"/>
              </a:rPr>
              <a:t>authentication is handled using </a:t>
            </a:r>
            <a:r>
              <a:rPr lang="en-US" sz="1000" dirty="0" err="1">
                <a:latin typeface="Garamond"/>
                <a:ea typeface="+mn-lt"/>
                <a:cs typeface="+mn-lt"/>
              </a:rPr>
              <a:t>bcrypt</a:t>
            </a:r>
            <a:r>
              <a:rPr lang="en-US" sz="1000" dirty="0">
                <a:latin typeface="Garamond"/>
                <a:ea typeface="+mn-lt"/>
                <a:cs typeface="+mn-lt"/>
              </a:rPr>
              <a:t> for password hashing and JWT for secure login. The </a:t>
            </a:r>
            <a:r>
              <a:rPr lang="en-US" sz="1000" dirty="0">
                <a:latin typeface="Garamond"/>
                <a:ea typeface="Calibri"/>
                <a:cs typeface="Calibri"/>
              </a:rPr>
              <a:t>POST </a:t>
            </a:r>
            <a:r>
              <a:rPr lang="en-US" sz="1000" dirty="0" err="1">
                <a:latin typeface="Garamond"/>
                <a:ea typeface="Calibri"/>
                <a:cs typeface="Calibri"/>
              </a:rPr>
              <a:t>api</a:t>
            </a:r>
            <a:r>
              <a:rPr lang="en-US" sz="1000" dirty="0">
                <a:latin typeface="Garamond"/>
                <a:ea typeface="Calibri"/>
                <a:cs typeface="Calibri"/>
              </a:rPr>
              <a:t> </a:t>
            </a:r>
            <a:r>
              <a:rPr lang="en-US" sz="1000" dirty="0">
                <a:latin typeface="Garamond"/>
                <a:ea typeface="+mn-lt"/>
                <a:cs typeface="+mn-lt"/>
              </a:rPr>
              <a:t>route hashes passwords for secure storage, and the </a:t>
            </a:r>
            <a:r>
              <a:rPr lang="en-US" sz="1000" dirty="0">
                <a:latin typeface="Garamond"/>
                <a:ea typeface="Calibri"/>
                <a:cs typeface="Calibri"/>
              </a:rPr>
              <a:t>POST </a:t>
            </a:r>
            <a:r>
              <a:rPr lang="en-US" sz="1000" dirty="0" err="1">
                <a:latin typeface="Garamond"/>
                <a:ea typeface="Calibri"/>
                <a:cs typeface="Calibri"/>
              </a:rPr>
              <a:t>api</a:t>
            </a:r>
            <a:r>
              <a:rPr lang="en-US" sz="1000" dirty="0">
                <a:latin typeface="Garamond"/>
                <a:ea typeface="+mn-lt"/>
                <a:cs typeface="+mn-lt"/>
              </a:rPr>
              <a:t> validates user credentials and issues a JWT token for authenticated requests. This protects user data and ensures only authorized users can access their information.</a:t>
            </a:r>
            <a:endParaRPr lang="en-US" sz="1000" dirty="0">
              <a:latin typeface="Garamond"/>
              <a:ea typeface="Calibri"/>
              <a:cs typeface="Calibri"/>
            </a:endParaRPr>
          </a:p>
          <a:p>
            <a:pPr marL="0" indent="0">
              <a:lnSpc>
                <a:spcPct val="90000"/>
              </a:lnSpc>
              <a:buSzPct val="114999"/>
              <a:buNone/>
            </a:pPr>
            <a:r>
              <a:rPr lang="en-US" sz="1000" dirty="0">
                <a:latin typeface="Garamond"/>
                <a:ea typeface="+mn-lt"/>
                <a:cs typeface="+mn-lt"/>
              </a:rPr>
              <a:t>The Manager model allows for creating, reading, updating, and deleting manager records. Routes like POST </a:t>
            </a:r>
            <a:r>
              <a:rPr lang="en-US" sz="1000" dirty="0" err="1">
                <a:latin typeface="Garamond"/>
                <a:ea typeface="+mn-lt"/>
                <a:cs typeface="+mn-lt"/>
              </a:rPr>
              <a:t>api</a:t>
            </a:r>
            <a:r>
              <a:rPr lang="en-US" sz="1000" dirty="0">
                <a:latin typeface="Garamond"/>
                <a:ea typeface="+mn-lt"/>
                <a:cs typeface="+mn-lt"/>
              </a:rPr>
              <a:t> manager create managers, while GET /</a:t>
            </a:r>
            <a:r>
              <a:rPr lang="en-US" sz="1000" dirty="0" err="1">
                <a:latin typeface="Garamond"/>
                <a:ea typeface="+mn-lt"/>
                <a:cs typeface="+mn-lt"/>
              </a:rPr>
              <a:t>api</a:t>
            </a:r>
            <a:r>
              <a:rPr lang="en-US" sz="1000" dirty="0">
                <a:latin typeface="Garamond"/>
                <a:ea typeface="+mn-lt"/>
                <a:cs typeface="+mn-lt"/>
              </a:rPr>
              <a:t>/managers and GET /</a:t>
            </a:r>
            <a:r>
              <a:rPr lang="en-US" sz="1000" dirty="0" err="1">
                <a:latin typeface="Garamond"/>
                <a:ea typeface="+mn-lt"/>
                <a:cs typeface="+mn-lt"/>
              </a:rPr>
              <a:t>api</a:t>
            </a:r>
            <a:r>
              <a:rPr lang="en-US" sz="1000" dirty="0">
                <a:latin typeface="Garamond"/>
                <a:ea typeface="+mn-lt"/>
                <a:cs typeface="+mn-lt"/>
              </a:rPr>
              <a:t>/manager/:id retrieve manager details. This functionality is crucial for managing roles within the application.</a:t>
            </a:r>
          </a:p>
          <a:p>
            <a:pPr marL="0" indent="0">
              <a:lnSpc>
                <a:spcPct val="90000"/>
              </a:lnSpc>
              <a:buSzPct val="114999"/>
              <a:buNone/>
            </a:pPr>
            <a:r>
              <a:rPr lang="en-US" sz="1000" dirty="0">
                <a:latin typeface="Garamond"/>
                <a:ea typeface="+mn-lt"/>
                <a:cs typeface="+mn-lt"/>
              </a:rPr>
              <a:t>The Task model manages tasks with CRUD operations. The POST /</a:t>
            </a:r>
            <a:r>
              <a:rPr lang="en-US" sz="1000" err="1">
                <a:latin typeface="Garamond"/>
                <a:ea typeface="+mn-lt"/>
                <a:cs typeface="+mn-lt"/>
              </a:rPr>
              <a:t>api</a:t>
            </a:r>
            <a:r>
              <a:rPr lang="en-US" sz="1000" dirty="0">
                <a:latin typeface="Garamond"/>
                <a:ea typeface="+mn-lt"/>
                <a:cs typeface="+mn-lt"/>
              </a:rPr>
              <a:t>/tasks route creates tasks, GET /</a:t>
            </a:r>
            <a:r>
              <a:rPr lang="en-US" sz="1000" err="1">
                <a:latin typeface="Garamond"/>
                <a:ea typeface="+mn-lt"/>
                <a:cs typeface="+mn-lt"/>
              </a:rPr>
              <a:t>api</a:t>
            </a:r>
            <a:r>
              <a:rPr lang="en-US" sz="1000" dirty="0">
                <a:latin typeface="Garamond"/>
                <a:ea typeface="+mn-lt"/>
                <a:cs typeface="+mn-lt"/>
              </a:rPr>
              <a:t>/tasks/:</a:t>
            </a:r>
            <a:r>
              <a:rPr lang="en-US" sz="1000" err="1">
                <a:latin typeface="Garamond"/>
                <a:ea typeface="+mn-lt"/>
                <a:cs typeface="+mn-lt"/>
              </a:rPr>
              <a:t>userId</a:t>
            </a:r>
            <a:r>
              <a:rPr lang="en-US" sz="1000" dirty="0">
                <a:latin typeface="Garamond"/>
                <a:ea typeface="+mn-lt"/>
                <a:cs typeface="+mn-lt"/>
              </a:rPr>
              <a:t> retrieves tasks for a user, and PUT /</a:t>
            </a:r>
            <a:r>
              <a:rPr lang="en-US" sz="1000" err="1">
                <a:latin typeface="Garamond"/>
                <a:ea typeface="+mn-lt"/>
                <a:cs typeface="+mn-lt"/>
              </a:rPr>
              <a:t>api</a:t>
            </a:r>
            <a:r>
              <a:rPr lang="en-US" sz="1000" dirty="0">
                <a:latin typeface="Garamond"/>
                <a:ea typeface="+mn-lt"/>
                <a:cs typeface="+mn-lt"/>
              </a:rPr>
              <a:t>/tasks/:id updates task details. The DELETE /</a:t>
            </a:r>
            <a:r>
              <a:rPr lang="en-US" sz="1000" err="1">
                <a:latin typeface="Garamond"/>
                <a:ea typeface="+mn-lt"/>
                <a:cs typeface="+mn-lt"/>
              </a:rPr>
              <a:t>api</a:t>
            </a:r>
            <a:r>
              <a:rPr lang="en-US" sz="1000" dirty="0">
                <a:latin typeface="Garamond"/>
                <a:ea typeface="+mn-lt"/>
                <a:cs typeface="+mn-lt"/>
              </a:rPr>
              <a:t>/tasks/:id route deletes tasks, enabling efficient task management for users.</a:t>
            </a:r>
            <a:endParaRPr lang="en-US" sz="1000" dirty="0">
              <a:latin typeface="Garamond"/>
              <a:ea typeface="Calibri"/>
              <a:cs typeface="Calibri"/>
            </a:endParaRPr>
          </a:p>
          <a:p>
            <a:pPr marL="0" indent="0">
              <a:lnSpc>
                <a:spcPct val="90000"/>
              </a:lnSpc>
              <a:buSzPct val="114999"/>
              <a:buNone/>
            </a:pPr>
            <a:r>
              <a:rPr lang="en-US" sz="1000" dirty="0">
                <a:latin typeface="Garamond"/>
                <a:ea typeface="+mn-lt"/>
                <a:cs typeface="+mn-lt"/>
              </a:rPr>
              <a:t>The </a:t>
            </a:r>
            <a:r>
              <a:rPr lang="en-US" sz="1000" err="1">
                <a:latin typeface="Garamond"/>
                <a:ea typeface="Calibri"/>
                <a:cs typeface="Calibri"/>
              </a:rPr>
              <a:t>app.listen</a:t>
            </a:r>
            <a:r>
              <a:rPr lang="en-US" sz="1000" dirty="0">
                <a:latin typeface="Garamond"/>
                <a:ea typeface="Calibri"/>
                <a:cs typeface="Calibri"/>
              </a:rPr>
              <a:t>()</a:t>
            </a:r>
            <a:r>
              <a:rPr lang="en-US" sz="1000" dirty="0">
                <a:latin typeface="Garamond"/>
                <a:ea typeface="+mn-lt"/>
                <a:cs typeface="+mn-lt"/>
              </a:rPr>
              <a:t> function sets the backend server to listen on port 8000. This allows the app to handle incoming requests, ensuring real-time interaction between the client and server for task and user management.</a:t>
            </a:r>
          </a:p>
          <a:p>
            <a:pPr marL="0" indent="0">
              <a:lnSpc>
                <a:spcPct val="90000"/>
              </a:lnSpc>
              <a:buSzPct val="114999"/>
              <a:buNone/>
            </a:pPr>
            <a:r>
              <a:rPr lang="en-US" sz="1000" dirty="0">
                <a:latin typeface="Garamond"/>
                <a:ea typeface="+mn-lt"/>
                <a:cs typeface="+mn-lt"/>
              </a:rPr>
              <a:t>This setup is essential for maintaining security, data integrity, and efficient task management in the application.</a:t>
            </a:r>
          </a:p>
          <a:p>
            <a:pPr>
              <a:lnSpc>
                <a:spcPct val="90000"/>
              </a:lnSpc>
              <a:buSzPct val="114999"/>
            </a:pPr>
            <a:endParaRPr lang="en-US" sz="600"/>
          </a:p>
        </p:txBody>
      </p:sp>
    </p:spTree>
    <p:extLst>
      <p:ext uri="{BB962C8B-B14F-4D97-AF65-F5344CB8AC3E}">
        <p14:creationId xmlns:p14="http://schemas.microsoft.com/office/powerpoint/2010/main" val="10170095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E61F402-3445-458A-9A2B-D28FD28839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A673C096-95AE-4644-B76C-1DF1B667DC4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12" name="Picture 11">
              <a:extLst>
                <a:ext uri="{FF2B5EF4-FFF2-40B4-BE49-F238E27FC236}">
                  <a16:creationId xmlns:a16="http://schemas.microsoft.com/office/drawing/2014/main" id="{77A91835-418B-4867-87D7-1376A57F3F75}"/>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Rectangle 12">
              <a:extLst>
                <a:ext uri="{FF2B5EF4-FFF2-40B4-BE49-F238E27FC236}">
                  <a16:creationId xmlns:a16="http://schemas.microsoft.com/office/drawing/2014/main" id="{65B511A1-E0EC-49FE-8068-9DA29CD00E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4" name="Picture 13">
              <a:extLst>
                <a:ext uri="{FF2B5EF4-FFF2-40B4-BE49-F238E27FC236}">
                  <a16:creationId xmlns:a16="http://schemas.microsoft.com/office/drawing/2014/main" id="{4A61BC5F-ADA4-4DBA-9C6B-E17E0B82EC54}"/>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5" name="Picture 14">
              <a:extLst>
                <a:ext uri="{FF2B5EF4-FFF2-40B4-BE49-F238E27FC236}">
                  <a16:creationId xmlns:a16="http://schemas.microsoft.com/office/drawing/2014/main" id="{1CE6F7D2-ACED-47D2-BEFD-FB26F75374A1}"/>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1">
            <a:extLst>
              <a:ext uri="{FF2B5EF4-FFF2-40B4-BE49-F238E27FC236}">
                <a16:creationId xmlns:a16="http://schemas.microsoft.com/office/drawing/2014/main" id="{1BADA618-0FFC-1C0B-AE3D-A8A869FDAA69}"/>
              </a:ext>
            </a:extLst>
          </p:cNvPr>
          <p:cNvSpPr>
            <a:spLocks noGrp="1"/>
          </p:cNvSpPr>
          <p:nvPr>
            <p:ph type="title"/>
          </p:nvPr>
        </p:nvSpPr>
        <p:spPr>
          <a:xfrm>
            <a:off x="1295402" y="982132"/>
            <a:ext cx="3660056" cy="1325373"/>
          </a:xfrm>
        </p:spPr>
        <p:txBody>
          <a:bodyPr anchor="b">
            <a:normAutofit/>
          </a:bodyPr>
          <a:lstStyle/>
          <a:p>
            <a:r>
              <a:rPr lang="en-US" sz="2800">
                <a:solidFill>
                  <a:srgbClr val="262626"/>
                </a:solidFill>
              </a:rPr>
              <a:t>Frontend</a:t>
            </a:r>
          </a:p>
        </p:txBody>
      </p:sp>
      <p:cxnSp>
        <p:nvCxnSpPr>
          <p:cNvPr id="17" name="Straight Connector 16">
            <a:extLst>
              <a:ext uri="{FF2B5EF4-FFF2-40B4-BE49-F238E27FC236}">
                <a16:creationId xmlns:a16="http://schemas.microsoft.com/office/drawing/2014/main" id="{2BE880E9-2B86-4CDB-B5B7-308745CDD19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95401" y="2400639"/>
            <a:ext cx="3660057" cy="0"/>
          </a:xfrm>
          <a:prstGeom prst="line">
            <a:avLst/>
          </a:prstGeom>
        </p:spPr>
        <p:style>
          <a:lnRef idx="2">
            <a:schemeClr val="accent1"/>
          </a:lnRef>
          <a:fillRef idx="0">
            <a:schemeClr val="accent1"/>
          </a:fillRef>
          <a:effectRef idx="1">
            <a:schemeClr val="accent1"/>
          </a:effectRef>
          <a:fontRef idx="minor">
            <a:schemeClr val="tx1"/>
          </a:fontRef>
        </p:style>
      </p:cxnSp>
      <p:sp>
        <p:nvSpPr>
          <p:cNvPr id="3" name="Content Placeholder 2">
            <a:extLst>
              <a:ext uri="{FF2B5EF4-FFF2-40B4-BE49-F238E27FC236}">
                <a16:creationId xmlns:a16="http://schemas.microsoft.com/office/drawing/2014/main" id="{5D2084F0-7D32-DE41-2829-34D93B62FEBD}"/>
              </a:ext>
            </a:extLst>
          </p:cNvPr>
          <p:cNvSpPr>
            <a:spLocks noGrp="1"/>
          </p:cNvSpPr>
          <p:nvPr>
            <p:ph idx="1"/>
          </p:nvPr>
        </p:nvSpPr>
        <p:spPr>
          <a:xfrm>
            <a:off x="976747" y="2400818"/>
            <a:ext cx="4292565" cy="3441858"/>
          </a:xfrm>
        </p:spPr>
        <p:txBody>
          <a:bodyPr vert="horz" lIns="91440" tIns="45720" rIns="91440" bIns="45720" rtlCol="0" anchor="t">
            <a:noAutofit/>
          </a:bodyPr>
          <a:lstStyle/>
          <a:p>
            <a:pPr marL="0" indent="0">
              <a:lnSpc>
                <a:spcPct val="90000"/>
              </a:lnSpc>
              <a:buNone/>
            </a:pPr>
            <a:r>
              <a:rPr lang="en-US" sz="1000" dirty="0">
                <a:solidFill>
                  <a:srgbClr val="262626"/>
                </a:solidFill>
                <a:ea typeface="+mn-lt"/>
                <a:cs typeface="+mn-lt"/>
              </a:rPr>
              <a:t>The </a:t>
            </a:r>
            <a:r>
              <a:rPr lang="en-US" sz="1000" dirty="0">
                <a:solidFill>
                  <a:srgbClr val="262626"/>
                </a:solidFill>
                <a:latin typeface="Garamond"/>
              </a:rPr>
              <a:t>Register</a:t>
            </a:r>
            <a:r>
              <a:rPr lang="en-US" sz="1000" dirty="0">
                <a:solidFill>
                  <a:srgbClr val="262626"/>
                </a:solidFill>
                <a:ea typeface="+mn-lt"/>
                <a:cs typeface="+mn-lt"/>
              </a:rPr>
              <a:t> component provides a registration form where users can create an account by entering their email and password. The password is hashed using </a:t>
            </a:r>
            <a:r>
              <a:rPr lang="en-US" sz="1000" dirty="0" err="1">
                <a:solidFill>
                  <a:srgbClr val="262626"/>
                </a:solidFill>
                <a:ea typeface="+mn-lt"/>
                <a:cs typeface="+mn-lt"/>
              </a:rPr>
              <a:t>bcrypt</a:t>
            </a:r>
            <a:r>
              <a:rPr lang="en-US" sz="1000" dirty="0">
                <a:solidFill>
                  <a:srgbClr val="262626"/>
                </a:solidFill>
                <a:ea typeface="+mn-lt"/>
                <a:cs typeface="+mn-lt"/>
              </a:rPr>
              <a:t> on the backend through the </a:t>
            </a:r>
            <a:r>
              <a:rPr lang="en-US" sz="1000" dirty="0">
                <a:solidFill>
                  <a:srgbClr val="262626"/>
                </a:solidFill>
                <a:latin typeface="Garamond"/>
              </a:rPr>
              <a:t>POST /</a:t>
            </a:r>
            <a:r>
              <a:rPr lang="en-US" sz="1000" dirty="0" err="1">
                <a:solidFill>
                  <a:srgbClr val="262626"/>
                </a:solidFill>
                <a:latin typeface="Garamond"/>
              </a:rPr>
              <a:t>api</a:t>
            </a:r>
            <a:r>
              <a:rPr lang="en-US" sz="1000" dirty="0">
                <a:solidFill>
                  <a:srgbClr val="262626"/>
                </a:solidFill>
                <a:latin typeface="Garamond"/>
              </a:rPr>
              <a:t>/register</a:t>
            </a:r>
            <a:r>
              <a:rPr lang="en-US" sz="1000" dirty="0">
                <a:solidFill>
                  <a:srgbClr val="262626"/>
                </a:solidFill>
                <a:ea typeface="+mn-lt"/>
                <a:cs typeface="+mn-lt"/>
              </a:rPr>
              <a:t> route, ensuring secure password storage. Upon successful registration, a confirmation message is displayed, assuring users that their account has been created. </a:t>
            </a:r>
            <a:endParaRPr lang="en-US" sz="1000">
              <a:solidFill>
                <a:srgbClr val="262626"/>
              </a:solidFill>
              <a:ea typeface="+mn-lt"/>
              <a:cs typeface="+mn-lt"/>
            </a:endParaRPr>
          </a:p>
          <a:p>
            <a:pPr marL="0" indent="0">
              <a:lnSpc>
                <a:spcPct val="90000"/>
              </a:lnSpc>
              <a:buNone/>
            </a:pPr>
            <a:r>
              <a:rPr lang="en-US" sz="1000" dirty="0">
                <a:solidFill>
                  <a:srgbClr val="262626"/>
                </a:solidFill>
                <a:ea typeface="+mn-lt"/>
                <a:cs typeface="+mn-lt"/>
              </a:rPr>
              <a:t>The </a:t>
            </a:r>
            <a:r>
              <a:rPr lang="en-US" sz="1000" dirty="0" err="1">
                <a:solidFill>
                  <a:srgbClr val="262626"/>
                </a:solidFill>
                <a:latin typeface="Garamond"/>
              </a:rPr>
              <a:t>MainRoutes</a:t>
            </a:r>
            <a:r>
              <a:rPr lang="en-US" sz="1000" dirty="0">
                <a:solidFill>
                  <a:srgbClr val="262626"/>
                </a:solidFill>
                <a:ea typeface="+mn-lt"/>
                <a:cs typeface="+mn-lt"/>
              </a:rPr>
              <a:t> component defines the routing structure of the application using </a:t>
            </a:r>
            <a:r>
              <a:rPr lang="en-US" sz="1000" dirty="0">
                <a:solidFill>
                  <a:srgbClr val="262626"/>
                </a:solidFill>
                <a:latin typeface="Garamond"/>
              </a:rPr>
              <a:t>react router </a:t>
            </a:r>
            <a:r>
              <a:rPr lang="en-US" sz="1000" dirty="0" err="1">
                <a:solidFill>
                  <a:srgbClr val="262626"/>
                </a:solidFill>
                <a:latin typeface="Garamond"/>
              </a:rPr>
              <a:t>dom</a:t>
            </a:r>
            <a:r>
              <a:rPr lang="en-US" sz="1000" dirty="0">
                <a:solidFill>
                  <a:srgbClr val="262626"/>
                </a:solidFill>
                <a:ea typeface="+mn-lt"/>
                <a:cs typeface="+mn-lt"/>
              </a:rPr>
              <a:t>, including routes for navigating between pages like Home, Login, Register, Search, Profile, and Calendar. This routing component ensures users can smoothly navigate between different sections of the app. The </a:t>
            </a:r>
            <a:r>
              <a:rPr lang="en-US" sz="1000" dirty="0">
                <a:solidFill>
                  <a:srgbClr val="262626"/>
                </a:solidFill>
                <a:latin typeface="Garamond"/>
              </a:rPr>
              <a:t>Profile</a:t>
            </a:r>
            <a:r>
              <a:rPr lang="en-US" sz="1000" dirty="0">
                <a:solidFill>
                  <a:srgbClr val="262626"/>
                </a:solidFill>
                <a:ea typeface="+mn-lt"/>
                <a:cs typeface="+mn-lt"/>
              </a:rPr>
              <a:t> component displays a user’s profile information by fetching user details from the backend using the </a:t>
            </a:r>
            <a:r>
              <a:rPr lang="en-US" sz="1000" dirty="0">
                <a:solidFill>
                  <a:srgbClr val="262626"/>
                </a:solidFill>
                <a:latin typeface="Garamond"/>
              </a:rPr>
              <a:t>GET </a:t>
            </a:r>
            <a:r>
              <a:rPr lang="en-US" sz="1000" dirty="0" err="1">
                <a:solidFill>
                  <a:srgbClr val="262626"/>
                </a:solidFill>
                <a:latin typeface="Garamond"/>
              </a:rPr>
              <a:t>api</a:t>
            </a:r>
            <a:r>
              <a:rPr lang="en-US" sz="1000" dirty="0">
                <a:solidFill>
                  <a:srgbClr val="262626"/>
                </a:solidFill>
                <a:ea typeface="+mn-lt"/>
                <a:cs typeface="+mn-lt"/>
              </a:rPr>
              <a:t> endpoint. Once the data is retrieved, it is displayed on the page, allowing users to view their personal details and enhancing engagement with the app.  </a:t>
            </a:r>
          </a:p>
          <a:p>
            <a:pPr marL="0" indent="0">
              <a:lnSpc>
                <a:spcPct val="90000"/>
              </a:lnSpc>
              <a:buNone/>
            </a:pPr>
            <a:r>
              <a:rPr lang="en-US" sz="1000" dirty="0">
                <a:solidFill>
                  <a:srgbClr val="262626"/>
                </a:solidFill>
                <a:ea typeface="+mn-lt"/>
                <a:cs typeface="+mn-lt"/>
              </a:rPr>
              <a:t>The </a:t>
            </a:r>
            <a:r>
              <a:rPr lang="en-US" sz="1000" dirty="0">
                <a:solidFill>
                  <a:srgbClr val="262626"/>
                </a:solidFill>
                <a:latin typeface="Garamond"/>
              </a:rPr>
              <a:t>Login</a:t>
            </a:r>
            <a:r>
              <a:rPr lang="en-US" sz="1000" dirty="0">
                <a:solidFill>
                  <a:srgbClr val="262626"/>
                </a:solidFill>
                <a:ea typeface="+mn-lt"/>
                <a:cs typeface="+mn-lt"/>
              </a:rPr>
              <a:t> component enables users to log into their accounts by submitting their email and password. After a successful </a:t>
            </a:r>
            <a:r>
              <a:rPr lang="en-US" sz="1000" dirty="0">
                <a:solidFill>
                  <a:srgbClr val="262626"/>
                </a:solidFill>
                <a:latin typeface="Garamond"/>
              </a:rPr>
              <a:t>POST</a:t>
            </a:r>
            <a:r>
              <a:rPr lang="en-US" sz="1000" dirty="0">
                <a:solidFill>
                  <a:srgbClr val="262626"/>
                </a:solidFill>
                <a:ea typeface="+mn-lt"/>
                <a:cs typeface="+mn-lt"/>
              </a:rPr>
              <a:t> request to the </a:t>
            </a:r>
            <a:r>
              <a:rPr lang="en-US" sz="1000" dirty="0" err="1">
                <a:solidFill>
                  <a:srgbClr val="262626"/>
                </a:solidFill>
                <a:ea typeface="+mn-lt"/>
                <a:cs typeface="+mn-lt"/>
              </a:rPr>
              <a:t>backend’s</a:t>
            </a:r>
            <a:r>
              <a:rPr lang="en-US" sz="1000" dirty="0">
                <a:solidFill>
                  <a:srgbClr val="262626"/>
                </a:solidFill>
                <a:ea typeface="+mn-lt"/>
                <a:cs typeface="+mn-lt"/>
              </a:rPr>
              <a:t> </a:t>
            </a:r>
            <a:r>
              <a:rPr lang="en-US" sz="1000" dirty="0">
                <a:solidFill>
                  <a:srgbClr val="262626"/>
                </a:solidFill>
                <a:latin typeface="Garamond"/>
              </a:rPr>
              <a:t>login</a:t>
            </a:r>
            <a:r>
              <a:rPr lang="en-US" sz="1000" dirty="0">
                <a:solidFill>
                  <a:srgbClr val="262626"/>
                </a:solidFill>
                <a:ea typeface="+mn-lt"/>
                <a:cs typeface="+mn-lt"/>
              </a:rPr>
              <a:t> endpoint, a JWT token is returned and stored in </a:t>
            </a:r>
            <a:r>
              <a:rPr lang="en-US" sz="1000" dirty="0" err="1">
                <a:solidFill>
                  <a:srgbClr val="262626"/>
                </a:solidFill>
                <a:latin typeface="Garamond"/>
              </a:rPr>
              <a:t>localStorage</a:t>
            </a:r>
            <a:r>
              <a:rPr lang="en-US" sz="1000" dirty="0">
                <a:solidFill>
                  <a:srgbClr val="262626"/>
                </a:solidFill>
                <a:ea typeface="+mn-lt"/>
                <a:cs typeface="+mn-lt"/>
              </a:rPr>
              <a:t> for subsequent requests. Upon successful login, users are redirected to the Calendar page, ensuring secure authentication before accessing their tasks. Lastly, the </a:t>
            </a:r>
            <a:r>
              <a:rPr lang="en-US" sz="1000" dirty="0">
                <a:solidFill>
                  <a:srgbClr val="262626"/>
                </a:solidFill>
                <a:latin typeface="Garamond"/>
              </a:rPr>
              <a:t>Home</a:t>
            </a:r>
            <a:r>
              <a:rPr lang="en-US" sz="1000" dirty="0">
                <a:solidFill>
                  <a:srgbClr val="262626"/>
                </a:solidFill>
                <a:ea typeface="+mn-lt"/>
                <a:cs typeface="+mn-lt"/>
              </a:rPr>
              <a:t> component acts as the landing page of the app, introducing users to </a:t>
            </a:r>
            <a:r>
              <a:rPr lang="en-US" sz="1000" dirty="0" err="1">
                <a:solidFill>
                  <a:srgbClr val="262626"/>
                </a:solidFill>
                <a:ea typeface="+mn-lt"/>
                <a:cs typeface="+mn-lt"/>
              </a:rPr>
              <a:t>TaskPilot</a:t>
            </a:r>
            <a:r>
              <a:rPr lang="en-US" sz="1000" dirty="0">
                <a:solidFill>
                  <a:srgbClr val="262626"/>
                </a:solidFill>
                <a:ea typeface="+mn-lt"/>
                <a:cs typeface="+mn-lt"/>
              </a:rPr>
              <a:t> and providing navigation links to key pages such as Login, Register, Search, and Profile. This page serves as the gateway to the app, guiding users toward its primary features and functionalities. These frontend components work together to create a seamless and secure user experience, while the backend handles authentication and task management.</a:t>
            </a:r>
            <a:endParaRPr lang="en-US" sz="1000">
              <a:solidFill>
                <a:srgbClr val="262626"/>
              </a:solidFill>
            </a:endParaRPr>
          </a:p>
          <a:p>
            <a:pPr algn="ctr">
              <a:lnSpc>
                <a:spcPct val="90000"/>
              </a:lnSpc>
              <a:buSzPct val="114999"/>
            </a:pPr>
            <a:endParaRPr lang="en-US" sz="600">
              <a:solidFill>
                <a:srgbClr val="262626"/>
              </a:solidFill>
            </a:endParaRPr>
          </a:p>
        </p:txBody>
      </p:sp>
      <p:pic>
        <p:nvPicPr>
          <p:cNvPr id="4" name="Picture 3" descr="A screenshot of a computer&#10;&#10;Description automatically generated">
            <a:extLst>
              <a:ext uri="{FF2B5EF4-FFF2-40B4-BE49-F238E27FC236}">
                <a16:creationId xmlns:a16="http://schemas.microsoft.com/office/drawing/2014/main" id="{3672D271-42EB-2FD0-C59A-9F3C2CACDD8A}"/>
              </a:ext>
            </a:extLst>
          </p:cNvPr>
          <p:cNvPicPr>
            <a:picLocks noChangeAspect="1"/>
          </p:cNvPicPr>
          <p:nvPr/>
        </p:nvPicPr>
        <p:blipFill>
          <a:blip r:embed="rId5"/>
          <a:stretch>
            <a:fillRect/>
          </a:stretch>
        </p:blipFill>
        <p:spPr>
          <a:xfrm>
            <a:off x="5418668" y="2253063"/>
            <a:ext cx="5469466" cy="2351870"/>
          </a:xfrm>
          <a:prstGeom prst="rect">
            <a:avLst/>
          </a:prstGeom>
          <a:ln w="57150" cmpd="thickThin">
            <a:solidFill>
              <a:srgbClr val="7F7F7F"/>
            </a:solidFill>
            <a:miter lim="800000"/>
          </a:ln>
        </p:spPr>
      </p:pic>
    </p:spTree>
    <p:extLst>
      <p:ext uri="{BB962C8B-B14F-4D97-AF65-F5344CB8AC3E}">
        <p14:creationId xmlns:p14="http://schemas.microsoft.com/office/powerpoint/2010/main" val="37795008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26CAF3-B9B5-2A89-8CB2-1A5882033FF4}"/>
              </a:ext>
            </a:extLst>
          </p:cNvPr>
          <p:cNvSpPr>
            <a:spLocks noGrp="1"/>
          </p:cNvSpPr>
          <p:nvPr>
            <p:ph type="title"/>
          </p:nvPr>
        </p:nvSpPr>
        <p:spPr>
          <a:xfrm>
            <a:off x="1295402" y="982132"/>
            <a:ext cx="9601196" cy="1303867"/>
          </a:xfrm>
        </p:spPr>
        <p:txBody>
          <a:bodyPr>
            <a:normAutofit/>
          </a:bodyPr>
          <a:lstStyle/>
          <a:p>
            <a:r>
              <a:rPr lang="en-US">
                <a:solidFill>
                  <a:srgbClr val="262626"/>
                </a:solidFill>
              </a:rPr>
              <a:t>Calendar </a:t>
            </a:r>
          </a:p>
        </p:txBody>
      </p:sp>
      <p:sp>
        <p:nvSpPr>
          <p:cNvPr id="3" name="Content Placeholder 2">
            <a:extLst>
              <a:ext uri="{FF2B5EF4-FFF2-40B4-BE49-F238E27FC236}">
                <a16:creationId xmlns:a16="http://schemas.microsoft.com/office/drawing/2014/main" id="{128E5E50-65D3-B7B4-8B71-E71BF15DD4E9}"/>
              </a:ext>
            </a:extLst>
          </p:cNvPr>
          <p:cNvSpPr>
            <a:spLocks noGrp="1"/>
          </p:cNvSpPr>
          <p:nvPr>
            <p:ph idx="1"/>
          </p:nvPr>
        </p:nvSpPr>
        <p:spPr>
          <a:xfrm>
            <a:off x="1295402" y="2556932"/>
            <a:ext cx="6256866" cy="3318936"/>
          </a:xfrm>
        </p:spPr>
        <p:txBody>
          <a:bodyPr>
            <a:normAutofit/>
          </a:bodyPr>
          <a:lstStyle/>
          <a:p>
            <a:pPr marL="0" indent="0">
              <a:lnSpc>
                <a:spcPct val="90000"/>
              </a:lnSpc>
              <a:buNone/>
            </a:pPr>
            <a:r>
              <a:rPr lang="en-US" sz="1100" dirty="0">
                <a:solidFill>
                  <a:srgbClr val="262626"/>
                </a:solidFill>
                <a:ea typeface="+mn-lt"/>
                <a:cs typeface="+mn-lt"/>
              </a:rPr>
              <a:t>The </a:t>
            </a:r>
            <a:r>
              <a:rPr lang="en-US" sz="1100" dirty="0">
                <a:solidFill>
                  <a:srgbClr val="262626"/>
                </a:solidFill>
                <a:latin typeface="Garamond"/>
              </a:rPr>
              <a:t>Calendar</a:t>
            </a:r>
            <a:r>
              <a:rPr lang="en-US" sz="1100" dirty="0">
                <a:solidFill>
                  <a:srgbClr val="262626"/>
                </a:solidFill>
                <a:ea typeface="+mn-lt"/>
                <a:cs typeface="+mn-lt"/>
              </a:rPr>
              <a:t> component allows users to manage their tasks for the week in a visually organized way. It uses the </a:t>
            </a:r>
            <a:r>
              <a:rPr lang="en-US" sz="1100" dirty="0" err="1">
                <a:solidFill>
                  <a:srgbClr val="262626"/>
                </a:solidFill>
                <a:latin typeface="Garamond"/>
              </a:rPr>
              <a:t>useState</a:t>
            </a:r>
            <a:r>
              <a:rPr lang="en-US" sz="1100" dirty="0">
                <a:solidFill>
                  <a:srgbClr val="262626"/>
                </a:solidFill>
                <a:ea typeface="+mn-lt"/>
                <a:cs typeface="+mn-lt"/>
              </a:rPr>
              <a:t> hook to track the state of tasks, the current task input, the selected day for adding tasks, and progress on task completion. Initially, the tasks are represented as an array of 7 days, each containing an array of tasks. The </a:t>
            </a:r>
            <a:r>
              <a:rPr lang="en-US" sz="1100" dirty="0" err="1">
                <a:solidFill>
                  <a:srgbClr val="262626"/>
                </a:solidFill>
                <a:latin typeface="Garamond"/>
              </a:rPr>
              <a:t>useEffect</a:t>
            </a:r>
            <a:r>
              <a:rPr lang="en-US" sz="1100" dirty="0">
                <a:solidFill>
                  <a:srgbClr val="262626"/>
                </a:solidFill>
                <a:ea typeface="+mn-lt"/>
                <a:cs typeface="+mn-lt"/>
              </a:rPr>
              <a:t> hook calculates the user's task completion progress, updating the progress bar as tasks are marked as completed.</a:t>
            </a:r>
            <a:endParaRPr lang="en-US" sz="1100" dirty="0">
              <a:solidFill>
                <a:srgbClr val="262626"/>
              </a:solidFill>
            </a:endParaRPr>
          </a:p>
          <a:p>
            <a:pPr marL="0" indent="0">
              <a:lnSpc>
                <a:spcPct val="90000"/>
              </a:lnSpc>
              <a:buSzPct val="114999"/>
              <a:buNone/>
            </a:pPr>
            <a:r>
              <a:rPr lang="en-US" sz="1100" dirty="0">
                <a:solidFill>
                  <a:srgbClr val="262626"/>
                </a:solidFill>
                <a:ea typeface="+mn-lt"/>
                <a:cs typeface="+mn-lt"/>
              </a:rPr>
              <a:t>The </a:t>
            </a:r>
            <a:r>
              <a:rPr lang="en-US" sz="1100" dirty="0" err="1">
                <a:solidFill>
                  <a:srgbClr val="262626"/>
                </a:solidFill>
                <a:latin typeface="Garamond"/>
              </a:rPr>
              <a:t>handleAddTask</a:t>
            </a:r>
            <a:r>
              <a:rPr lang="en-US" sz="1100" dirty="0">
                <a:solidFill>
                  <a:srgbClr val="262626"/>
                </a:solidFill>
                <a:ea typeface="+mn-lt"/>
                <a:cs typeface="+mn-lt"/>
              </a:rPr>
              <a:t> function allows users to add a new task for the selected day or edit an existing one. When a task is added or updated, the tasks array is updated accordingly. If a task is to be edited, the task’s text is displayed in the input field, and the specific task can be updated. Users can also delete tasks using the </a:t>
            </a:r>
            <a:r>
              <a:rPr lang="en-US" sz="1100" dirty="0" err="1">
                <a:solidFill>
                  <a:srgbClr val="262626"/>
                </a:solidFill>
                <a:latin typeface="Garamond"/>
              </a:rPr>
              <a:t>handleDeleteTask</a:t>
            </a:r>
            <a:r>
              <a:rPr lang="en-US" sz="1100" dirty="0">
                <a:solidFill>
                  <a:srgbClr val="262626"/>
                </a:solidFill>
                <a:ea typeface="+mn-lt"/>
                <a:cs typeface="+mn-lt"/>
              </a:rPr>
              <a:t> function, which removes the selected task from the appropriate day.</a:t>
            </a:r>
            <a:endParaRPr lang="en-US" sz="1100" dirty="0">
              <a:solidFill>
                <a:srgbClr val="262626"/>
              </a:solidFill>
            </a:endParaRPr>
          </a:p>
          <a:p>
            <a:pPr marL="0" indent="0">
              <a:lnSpc>
                <a:spcPct val="90000"/>
              </a:lnSpc>
              <a:buSzPct val="114999"/>
              <a:buNone/>
            </a:pPr>
            <a:r>
              <a:rPr lang="en-US" sz="1100" dirty="0">
                <a:solidFill>
                  <a:srgbClr val="262626"/>
                </a:solidFill>
                <a:ea typeface="+mn-lt"/>
                <a:cs typeface="+mn-lt"/>
              </a:rPr>
              <a:t>To track task completion, the </a:t>
            </a:r>
            <a:r>
              <a:rPr lang="en-US" sz="1100" dirty="0" err="1">
                <a:solidFill>
                  <a:srgbClr val="262626"/>
                </a:solidFill>
                <a:latin typeface="Garamond"/>
              </a:rPr>
              <a:t>handleToggleComplete</a:t>
            </a:r>
            <a:r>
              <a:rPr lang="en-US" sz="1100" dirty="0">
                <a:solidFill>
                  <a:srgbClr val="262626"/>
                </a:solidFill>
                <a:ea typeface="+mn-lt"/>
                <a:cs typeface="+mn-lt"/>
              </a:rPr>
              <a:t> function allows users to toggle a checkbox for each task. If a task is completed, it is visually marked with a strikethrough. The calendar view is made interactive, displaying the days of the week as clickable elements. Clicking a day selects it, allowing users to add tasks for that specific day.</a:t>
            </a:r>
            <a:endParaRPr lang="en-US" sz="1100" dirty="0">
              <a:solidFill>
                <a:srgbClr val="262626"/>
              </a:solidFill>
            </a:endParaRPr>
          </a:p>
          <a:p>
            <a:pPr marL="0" indent="0">
              <a:lnSpc>
                <a:spcPct val="90000"/>
              </a:lnSpc>
              <a:buSzPct val="114999"/>
              <a:buNone/>
            </a:pPr>
            <a:r>
              <a:rPr lang="en-US" sz="1100" dirty="0">
                <a:solidFill>
                  <a:srgbClr val="262626"/>
                </a:solidFill>
                <a:ea typeface="+mn-lt"/>
                <a:cs typeface="+mn-lt"/>
              </a:rPr>
              <a:t>The component also includes a user profile section with a settings icon and profile picture, adding a personal touch to the page. At the bottom, a progress section visually displays the user's task completion progress with a progress bar, giving users an immediate sense of how many tasks they’ve completed. The calendar interface encourages efficient task management while providing a clear visual representation of the user's productivity.</a:t>
            </a:r>
            <a:endParaRPr lang="en-US" sz="1100" dirty="0">
              <a:solidFill>
                <a:srgbClr val="262626"/>
              </a:solidFill>
            </a:endParaRPr>
          </a:p>
          <a:p>
            <a:pPr>
              <a:lnSpc>
                <a:spcPct val="90000"/>
              </a:lnSpc>
              <a:buSzPct val="114999"/>
            </a:pPr>
            <a:endParaRPr lang="en-US" sz="1100">
              <a:solidFill>
                <a:srgbClr val="262626"/>
              </a:solidFill>
            </a:endParaRPr>
          </a:p>
        </p:txBody>
      </p:sp>
      <p:pic>
        <p:nvPicPr>
          <p:cNvPr id="4" name="Picture 3" descr="A screenshot of a calendar&#10;&#10;Description automatically generated">
            <a:extLst>
              <a:ext uri="{FF2B5EF4-FFF2-40B4-BE49-F238E27FC236}">
                <a16:creationId xmlns:a16="http://schemas.microsoft.com/office/drawing/2014/main" id="{06556972-C9DA-2BEF-EB09-7DA3B4E1C22B}"/>
              </a:ext>
            </a:extLst>
          </p:cNvPr>
          <p:cNvPicPr>
            <a:picLocks noChangeAspect="1"/>
          </p:cNvPicPr>
          <p:nvPr/>
        </p:nvPicPr>
        <p:blipFill>
          <a:blip r:embed="rId3"/>
          <a:stretch>
            <a:fillRect/>
          </a:stretch>
        </p:blipFill>
        <p:spPr>
          <a:xfrm>
            <a:off x="8085026" y="3559006"/>
            <a:ext cx="2739728" cy="1136987"/>
          </a:xfrm>
          <a:prstGeom prst="rect">
            <a:avLst/>
          </a:prstGeom>
          <a:ln w="57150" cmpd="thickThin">
            <a:solidFill>
              <a:srgbClr val="7F7F7F"/>
            </a:solidFill>
            <a:miter lim="800000"/>
          </a:ln>
        </p:spPr>
      </p:pic>
    </p:spTree>
    <p:extLst>
      <p:ext uri="{BB962C8B-B14F-4D97-AF65-F5344CB8AC3E}">
        <p14:creationId xmlns:p14="http://schemas.microsoft.com/office/powerpoint/2010/main" val="21404279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B07377-96AB-7480-F67B-892CB27514BB}"/>
              </a:ext>
            </a:extLst>
          </p:cNvPr>
          <p:cNvSpPr>
            <a:spLocks noGrp="1"/>
          </p:cNvSpPr>
          <p:nvPr>
            <p:ph type="ctrTitle"/>
          </p:nvPr>
        </p:nvSpPr>
        <p:spPr/>
        <p:txBody>
          <a:bodyPr/>
          <a:lstStyle/>
          <a:p>
            <a:r>
              <a:rPr lang="en-US" dirty="0" err="1"/>
              <a:t>TaskPilot</a:t>
            </a:r>
          </a:p>
        </p:txBody>
      </p:sp>
      <p:sp>
        <p:nvSpPr>
          <p:cNvPr id="3" name="Subtitle 2">
            <a:extLst>
              <a:ext uri="{FF2B5EF4-FFF2-40B4-BE49-F238E27FC236}">
                <a16:creationId xmlns:a16="http://schemas.microsoft.com/office/drawing/2014/main" id="{C0F85066-1155-B342-4809-004D9CD608BB}"/>
              </a:ext>
            </a:extLst>
          </p:cNvPr>
          <p:cNvSpPr>
            <a:spLocks noGrp="1"/>
          </p:cNvSpPr>
          <p:nvPr>
            <p:ph type="subTitle" idx="1"/>
          </p:nvPr>
        </p:nvSpPr>
        <p:spPr/>
        <p:txBody>
          <a:bodyPr/>
          <a:lstStyle/>
          <a:p>
            <a:r>
              <a:rPr lang="en-US" dirty="0"/>
              <a:t>That concludes the in depth look of my application</a:t>
            </a:r>
          </a:p>
        </p:txBody>
      </p:sp>
    </p:spTree>
    <p:extLst>
      <p:ext uri="{BB962C8B-B14F-4D97-AF65-F5344CB8AC3E}">
        <p14:creationId xmlns:p14="http://schemas.microsoft.com/office/powerpoint/2010/main" val="1493234470"/>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docProps/app.xml><?xml version="1.0" encoding="utf-8"?>
<Properties xmlns="http://schemas.openxmlformats.org/officeDocument/2006/extended-properties" xmlns:vt="http://schemas.openxmlformats.org/officeDocument/2006/docPropsVTypes">
  <Template>Organic</Template>
  <TotalTime>0</TotalTime>
  <Words>0</Words>
  <Application>Microsoft Office PowerPoint</Application>
  <PresentationFormat>Widescreen</PresentationFormat>
  <Paragraphs>0</Paragraphs>
  <Slides>8</Slides>
  <Notes>0</Notes>
  <HiddenSlides>0</HiddenSlides>
  <MMClips>0</MMClips>
  <ScaleCrop>false</ScaleCrop>
  <HeadingPairs>
    <vt:vector size="4" baseType="variant">
      <vt:variant>
        <vt:lpstr>Theme</vt:lpstr>
      </vt:variant>
      <vt:variant>
        <vt:i4>1</vt:i4>
      </vt:variant>
      <vt:variant>
        <vt:lpstr>Slide Titles</vt:lpstr>
      </vt:variant>
      <vt:variant>
        <vt:i4>8</vt:i4>
      </vt:variant>
    </vt:vector>
  </HeadingPairs>
  <TitlesOfParts>
    <vt:vector size="9" baseType="lpstr">
      <vt:lpstr>Organic</vt:lpstr>
      <vt:lpstr>TaskPilot</vt:lpstr>
      <vt:lpstr>Objective </vt:lpstr>
      <vt:lpstr> Demonstration of App</vt:lpstr>
      <vt:lpstr>Core Features</vt:lpstr>
      <vt:lpstr>Backend </vt:lpstr>
      <vt:lpstr>Frontend</vt:lpstr>
      <vt:lpstr>Calendar </vt:lpstr>
      <vt:lpstr>TaskPilot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124</cp:revision>
  <dcterms:created xsi:type="dcterms:W3CDTF">2024-12-11T10:44:43Z</dcterms:created>
  <dcterms:modified xsi:type="dcterms:W3CDTF">2024-12-11T17:29:07Z</dcterms:modified>
</cp:coreProperties>
</file>